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4631-C4C1-4DEC-A187-9841C9C8B9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84D2EF-4B58-4179-8DC6-1D86707C69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5B9E1-EE4D-4557-BD45-760DF6FA4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A7C9F-BE03-4DEE-8F9E-60F88AE8B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3A619-78BE-4078-9E1C-26385B7E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11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0D2CD-DA83-4725-9E49-107AD7239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55A6F9-8984-4C92-A406-BA21BF8DA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E5C7E-1853-44EF-8F5D-210BF4172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2094A-4AD6-4D6F-85A8-2DBCD5E30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AFC91-B009-4F1A-B7AD-626480471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B63137-A538-48AA-91B8-EB1D6FCF67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8B1DA6-92C3-4C8F-9CDB-B64953696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C0D7-6BB0-4297-B75E-5182EAE0A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BF95-FE35-471D-84E5-9099EF480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5530D-14BB-4C2E-A61C-D912677F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8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FB3DF-CD6C-4ABC-8578-B03C3A507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3A3E9-E546-4131-9AD3-CCD5EBD51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9854B-0A8B-4CF1-AB6B-E49610DA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F8D06-0B41-46C3-9E5A-057B68B5C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66434" y="4569592"/>
            <a:ext cx="1694163" cy="1503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CE106-3839-432F-84FE-03DE3E6A5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PMRC_Logo">
            <a:extLst>
              <a:ext uri="{FF2B5EF4-FFF2-40B4-BE49-F238E27FC236}">
                <a16:creationId xmlns:a16="http://schemas.microsoft.com/office/drawing/2014/main" id="{0CE82CFA-323D-4C6A-9237-530560CD2A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795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B336A-1E5B-4EA6-BC7C-69E260A18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39BD4-6D25-4DCC-A0D3-DF400DB3F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5480-9E1E-4059-A5D6-D2869FF9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A7606-4A25-4574-BAC5-25DEAE9DE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2389E-D925-4899-98CF-7ED1818C0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MRC_Logo">
            <a:extLst>
              <a:ext uri="{FF2B5EF4-FFF2-40B4-BE49-F238E27FC236}">
                <a16:creationId xmlns:a16="http://schemas.microsoft.com/office/drawing/2014/main" id="{A9812F7B-FCCC-4476-8037-05BD910904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49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E7836-027B-4385-A0C4-766FAF8B2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E5CE5-D6AD-4892-83E8-E136C6C7A0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34C91C-E07A-43F6-9383-1675707D3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7809CC-03E7-41F8-BC93-DD86DF1E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9506F5-8028-4A35-A9F7-5E3262A50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0773E1-8D10-4D45-B1C4-9A7A98BD2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PMRC_Logo">
            <a:extLst>
              <a:ext uri="{FF2B5EF4-FFF2-40B4-BE49-F238E27FC236}">
                <a16:creationId xmlns:a16="http://schemas.microsoft.com/office/drawing/2014/main" id="{E72A1571-5418-4E6D-B4BA-4705D40FD6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12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AF6E6-7359-4DA4-B1B1-CD11E6C7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1728A-0958-4615-A116-6E54B0DA7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7686DA-61B7-4DAF-8655-451A599C2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391FE3-5139-4ED2-AD90-7A9A40288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3C297-EE49-4F8A-85EC-B265C51886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0C40CE-3369-4F0C-A496-BA7F959DE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9B26EE-7413-4ACF-AA66-F6CE9D16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3F3480-E9ED-4680-A76E-E3F87950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PMRC_Logo">
            <a:extLst>
              <a:ext uri="{FF2B5EF4-FFF2-40B4-BE49-F238E27FC236}">
                <a16:creationId xmlns:a16="http://schemas.microsoft.com/office/drawing/2014/main" id="{17A4806E-F1AA-445B-81F0-42009005D5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90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03EA4-3D30-4072-A67C-F7F3B1FDA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9116ED-0FF7-4744-B2EA-F98BA391A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73085B-8E4B-4D70-8D37-6FF2BD663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0E74AA-268B-4187-9413-42C1660A9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2" descr="PMRC_Logo">
            <a:extLst>
              <a:ext uri="{FF2B5EF4-FFF2-40B4-BE49-F238E27FC236}">
                <a16:creationId xmlns:a16="http://schemas.microsoft.com/office/drawing/2014/main" id="{4E79D9C0-15F2-4C01-9368-C4CD3DB9BA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46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1C09FD-FAB5-4566-92D0-B9A4BE6C4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8BACB-0A63-4B8A-BDEE-6680CC28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AEF21-4E18-4F46-BB32-80FFB2A90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PMRC_Logo">
            <a:extLst>
              <a:ext uri="{FF2B5EF4-FFF2-40B4-BE49-F238E27FC236}">
                <a16:creationId xmlns:a16="http://schemas.microsoft.com/office/drawing/2014/main" id="{E77E193E-F957-47F6-8982-892FE4877C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0036" y="365126"/>
            <a:ext cx="1678313" cy="128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52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CC6F5-C623-496A-81D2-3A027A43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D95A1-3B4A-4BE2-8D9A-CDF8F291E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8BC37-5DCF-4AA6-ADA0-547B9C5A4F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C303C6-A922-4B97-9B49-C5FFBCDA8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6CCD5C-595E-44E5-A84D-EE3222110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120E5A-AB98-4BA4-BA94-4BC453A0B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17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7F0B4-A382-44EC-88AE-906663077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F6210B-9EE5-4877-A7E2-FF13FFEAAF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4E4CD-E7DA-46C8-85AA-CC1BCA75D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177974-C6C6-434C-A78E-9902EA319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FBFD4A-DB9C-465A-BF75-8548BD915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13C631-10E6-413E-85E5-5E34FFD5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95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8C3442-733A-42F1-818D-3D2902731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6AD06-0FB9-4F1A-BD81-FB8A0DD91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5937E-D1F0-4185-A074-03C229FE93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32955-0889-40A8-9371-2AE6CA5C00F8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E07D0-0503-4F38-A4B5-D2BCD40444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B64B2-2D79-47EF-BD2B-3EF055582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43033-30A3-45D9-A34D-499A1DBB0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0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3kj.com/nec-archives/" TargetMode="External"/><Relationship Id="rId2" Type="http://schemas.openxmlformats.org/officeDocument/2006/relationships/hyperlink" Target="https://en.wikipedia.org/wiki/Numerical_Electromagnetics_Cod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ec2go.com/" TargetMode="External"/><Relationship Id="rId3" Type="http://schemas.openxmlformats.org/officeDocument/2006/relationships/hyperlink" Target="http://www.ac6la.com/autoez.html" TargetMode="External"/><Relationship Id="rId7" Type="http://schemas.openxmlformats.org/officeDocument/2006/relationships/hyperlink" Target="https://wb0dgf.com/Yagio.html" TargetMode="External"/><Relationship Id="rId2" Type="http://schemas.openxmlformats.org/officeDocument/2006/relationships/hyperlink" Target="https://eznec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agicad.com/" TargetMode="External"/><Relationship Id="rId5" Type="http://schemas.openxmlformats.org/officeDocument/2006/relationships/hyperlink" Target="http://www.w7ay.net/site/Applications/cocoaNEC/" TargetMode="External"/><Relationship Id="rId4" Type="http://schemas.openxmlformats.org/officeDocument/2006/relationships/hyperlink" Target="http://gal-ana.de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c.funet.fi/pub/ham/antenna/NEC/EZNEC_FILES/" TargetMode="External"/><Relationship Id="rId2" Type="http://schemas.openxmlformats.org/officeDocument/2006/relationships/hyperlink" Target="http://eznec.com/misc/EZNEC_Printable_Manual/6.0/EZW60_User_Manu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rl.org/antenna-modeling-file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lectronics.stackexchange.com/questions/197900/how-to-determine-length-of-coax-to-get-a-certain-dela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9CACE-87E7-41E5-B584-D6A3865EA3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Antenna Modeling</a:t>
            </a:r>
            <a:br>
              <a:rPr lang="en-US" dirty="0"/>
            </a:br>
            <a:r>
              <a:rPr lang="en-US" dirty="0"/>
              <a:t>Demo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779069-12F0-4CD7-9A9F-4A16944859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Jim McCusker – K3YO</a:t>
            </a:r>
          </a:p>
          <a:p>
            <a:endParaRPr lang="en-US" dirty="0"/>
          </a:p>
          <a:p>
            <a:r>
              <a:rPr lang="en-US" dirty="0"/>
              <a:t>March 9, 2022</a:t>
            </a:r>
          </a:p>
        </p:txBody>
      </p:sp>
      <p:pic>
        <p:nvPicPr>
          <p:cNvPr id="1026" name="Picture 2" descr="PMRC_Logo">
            <a:extLst>
              <a:ext uri="{FF2B5EF4-FFF2-40B4-BE49-F238E27FC236}">
                <a16:creationId xmlns:a16="http://schemas.microsoft.com/office/drawing/2014/main" id="{40D3B603-2BB7-4FDB-8E17-D41D59BB8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129" y="284163"/>
            <a:ext cx="285750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6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1BFEF-5DBA-479D-A793-B5D786CDA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Antenna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A0FA7-69DC-40F4-B5FA-7CD6F60DE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modeling software is based on </a:t>
            </a:r>
            <a:r>
              <a:rPr lang="en-US" dirty="0">
                <a:hlinkClick r:id="rId2"/>
              </a:rPr>
              <a:t>NEC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(Numerical Electromagnetics Code)</a:t>
            </a:r>
          </a:p>
          <a:p>
            <a:pPr lvl="1"/>
            <a:r>
              <a:rPr lang="en-US" dirty="0"/>
              <a:t>Developed in Fortran in 1970’s</a:t>
            </a:r>
          </a:p>
          <a:p>
            <a:pPr lvl="1"/>
            <a:r>
              <a:rPr lang="en-US" dirty="0"/>
              <a:t>Most of todays modeling software is derivative of the original code</a:t>
            </a:r>
          </a:p>
          <a:p>
            <a:pPr lvl="1"/>
            <a:r>
              <a:rPr lang="en-US" dirty="0"/>
              <a:t>Developed by Gerald Burke &amp; Andrew </a:t>
            </a:r>
            <a:r>
              <a:rPr lang="en-US" dirty="0" err="1"/>
              <a:t>Poggio</a:t>
            </a:r>
            <a:r>
              <a:rPr lang="en-US" dirty="0"/>
              <a:t> of the Lawrence Livermore National Laboratory.</a:t>
            </a:r>
          </a:p>
          <a:p>
            <a:r>
              <a:rPr lang="en-US" dirty="0"/>
              <a:t>NEC software archive: </a:t>
            </a:r>
            <a:r>
              <a:rPr lang="en-US" dirty="0">
                <a:hlinkClick r:id="rId3"/>
              </a:rPr>
              <a:t>https://www.pa3kj.com/nec-archives/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39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FF1DD-DF1D-4B3B-851A-BF6219D90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Popular NEC Antenna Modeling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C8D819-5D7B-4255-98E7-9B64E7610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EZNEC (PC, free) – </a:t>
            </a:r>
            <a:r>
              <a:rPr lang="en-US" sz="2400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https://eznec.com/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AutoEZ</a:t>
            </a:r>
            <a:r>
              <a:rPr lang="en-US" dirty="0"/>
              <a:t> ($79) - </a:t>
            </a:r>
            <a:r>
              <a:rPr lang="en-US" dirty="0">
                <a:hlinkClick r:id="rId3"/>
              </a:rPr>
              <a:t>http://www.ac6la.com/autoez.html</a:t>
            </a:r>
            <a:r>
              <a:rPr lang="en-US" dirty="0"/>
              <a:t> </a:t>
            </a:r>
          </a:p>
          <a:p>
            <a:r>
              <a:rPr lang="en-US" dirty="0"/>
              <a:t>MMANA-GAL (PC) - </a:t>
            </a:r>
            <a:r>
              <a:rPr lang="en-US" sz="2400" dirty="0">
                <a:hlinkClick r:id="rId4"/>
              </a:rPr>
              <a:t>http://gal-ana.de/</a:t>
            </a:r>
            <a:endParaRPr lang="en-US" dirty="0"/>
          </a:p>
          <a:p>
            <a:r>
              <a:rPr lang="en-US" dirty="0" err="1"/>
              <a:t>cocoaNEC</a:t>
            </a:r>
            <a:r>
              <a:rPr lang="en-US" dirty="0"/>
              <a:t> 2.0 (Mac) - </a:t>
            </a:r>
            <a:r>
              <a:rPr lang="en-US" sz="2400" dirty="0">
                <a:hlinkClick r:id="rId5"/>
              </a:rPr>
              <a:t>http://www.w7ay.net/site/Applications/cocoaNEC/</a:t>
            </a:r>
            <a:endParaRPr lang="en-US" sz="2400" dirty="0"/>
          </a:p>
          <a:p>
            <a:r>
              <a:rPr lang="en-US" sz="2400" dirty="0" err="1"/>
              <a:t>YagiCAD</a:t>
            </a:r>
            <a:r>
              <a:rPr lang="en-US" sz="2400" dirty="0"/>
              <a:t> - </a:t>
            </a:r>
            <a:r>
              <a:rPr lang="en-US" sz="2400" dirty="0">
                <a:hlinkClick r:id="rId6"/>
              </a:rPr>
              <a:t>https://www.yagicad.com/</a:t>
            </a:r>
            <a:endParaRPr lang="en-US" sz="2400" dirty="0"/>
          </a:p>
          <a:p>
            <a:r>
              <a:rPr lang="en-US" sz="2400" dirty="0" err="1"/>
              <a:t>YAGio</a:t>
            </a:r>
            <a:r>
              <a:rPr lang="en-US" sz="2400" dirty="0"/>
              <a:t> - </a:t>
            </a:r>
            <a:r>
              <a:rPr lang="en-US" sz="2400" dirty="0">
                <a:hlinkClick r:id="rId7"/>
              </a:rPr>
              <a:t>https://wb0dgf.com/Yagio.html</a:t>
            </a:r>
            <a:endParaRPr lang="en-US" sz="2400" dirty="0"/>
          </a:p>
          <a:p>
            <a:r>
              <a:rPr lang="en-US" sz="2400" dirty="0"/>
              <a:t>NEC2GO - </a:t>
            </a:r>
            <a:r>
              <a:rPr lang="en-US" sz="2400" dirty="0">
                <a:hlinkClick r:id="rId8"/>
              </a:rPr>
              <a:t>https://www.nec2go.com/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11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11C24-D9E9-4267-A2E3-632925FF4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EZNEC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924E6-4948-4C0E-B49F-F3D1614EE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One of the most widely used antenna modeling programs</a:t>
            </a:r>
          </a:p>
          <a:p>
            <a:r>
              <a:rPr lang="en-US" dirty="0"/>
              <a:t>Great </a:t>
            </a:r>
            <a:r>
              <a:rPr lang="en-US" dirty="0">
                <a:hlinkClick r:id="rId2"/>
              </a:rPr>
              <a:t>documentation</a:t>
            </a:r>
            <a:r>
              <a:rPr lang="en-US" dirty="0"/>
              <a:t> – (</a:t>
            </a:r>
            <a:r>
              <a:rPr lang="en-US" i="1" dirty="0"/>
              <a:t>you must RTFM</a:t>
            </a:r>
            <a:r>
              <a:rPr lang="en-US" dirty="0"/>
              <a:t>)</a:t>
            </a:r>
          </a:p>
          <a:p>
            <a:r>
              <a:rPr lang="en-US" dirty="0"/>
              <a:t>Lots of public (.EZ) files you can download and play with</a:t>
            </a:r>
          </a:p>
          <a:p>
            <a:pPr lvl="1"/>
            <a:r>
              <a:rPr lang="en-US" dirty="0">
                <a:hlinkClick r:id="rId3"/>
              </a:rPr>
              <a:t>http://www.nic.funet.fi/pub/ham/antenna/NEC/EZNEC_FILES/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http://www.arrl.org/antenna-modeling-files</a:t>
            </a:r>
            <a:endParaRPr lang="en-US" dirty="0"/>
          </a:p>
          <a:p>
            <a:r>
              <a:rPr lang="en-US" dirty="0"/>
              <a:t>Most important, it’s FREE!!  </a:t>
            </a:r>
          </a:p>
          <a:p>
            <a:pPr lvl="1"/>
            <a:r>
              <a:rPr lang="en-US" dirty="0"/>
              <a:t>Author, Roy Lewallen (W7EL) officially retired January 1, 2022</a:t>
            </a:r>
          </a:p>
          <a:p>
            <a:pPr lvl="1"/>
            <a:r>
              <a:rPr lang="en-US" dirty="0"/>
              <a:t>Absolutely no software support moving forward</a:t>
            </a:r>
          </a:p>
          <a:p>
            <a:pPr lvl="1"/>
            <a:r>
              <a:rPr lang="en-US" dirty="0"/>
              <a:t>Source code will never be released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486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21ACF-33F9-4301-836B-9D184B117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on with the DEMO already!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8C78E-C4A9-4C9E-8B1B-8E469D7E4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C4CAA6-1171-478F-91F8-6FFD9FE69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14"/>
            <a:ext cx="12192000" cy="354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84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E9A6015-4739-4802-B308-1108D42C68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8277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4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AE2DB-9BDD-4A8C-8B94-DF1DCDF0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 Line Calculation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C6097-6234-4565-80A9-A55CDD65C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Ideal:  wavelength * (phase shift in degrees/360)</a:t>
            </a:r>
          </a:p>
          <a:p>
            <a:pPr marL="0" indent="0">
              <a:buNone/>
            </a:pPr>
            <a:r>
              <a:rPr lang="en-US" dirty="0"/>
              <a:t>Proper: wavelength (in cable) * (phase shift in degrees/360)</a:t>
            </a:r>
          </a:p>
          <a:p>
            <a:pPr marL="0" indent="0">
              <a:buNone/>
            </a:pPr>
            <a:r>
              <a:rPr lang="en-US" dirty="0"/>
              <a:t>Final:  ((</a:t>
            </a:r>
            <a:r>
              <a:rPr lang="en-US" dirty="0" err="1"/>
              <a:t>Vf</a:t>
            </a:r>
            <a:r>
              <a:rPr lang="en-US" dirty="0"/>
              <a:t>) x c / </a:t>
            </a:r>
            <a:r>
              <a:rPr lang="en-US" dirty="0" err="1"/>
              <a:t>freq</a:t>
            </a:r>
            <a:r>
              <a:rPr lang="en-US" dirty="0"/>
              <a:t>) x (phase shift in degrees / 360)</a:t>
            </a:r>
          </a:p>
          <a:p>
            <a:pPr marL="0" indent="0">
              <a:buNone/>
            </a:pPr>
            <a:r>
              <a:rPr lang="en-US" dirty="0"/>
              <a:t>Coax Delay Length (TL/DR): </a:t>
            </a:r>
            <a:r>
              <a:rPr lang="en-US" dirty="0">
                <a:hlinkClick r:id="rId2"/>
              </a:rPr>
              <a:t>https://electronics.stackexchange.com/questions/197900/how-to-determine-length-of-coax-to-get-a-certain-delay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411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338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Antenna Modeling Demo</vt:lpstr>
      <vt:lpstr>Antenna Modeling</vt:lpstr>
      <vt:lpstr>Popular NEC Antenna Modeling Software</vt:lpstr>
      <vt:lpstr>EZNEC  </vt:lpstr>
      <vt:lpstr>Get on with the DEMO already!</vt:lpstr>
      <vt:lpstr>PowerPoint Presentation</vt:lpstr>
      <vt:lpstr>Delay Line Calculation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Antenna Modeling Demo</dc:title>
  <dc:creator>Jim McCusker</dc:creator>
  <cp:lastModifiedBy>Jim McCusker</cp:lastModifiedBy>
  <cp:revision>3</cp:revision>
  <dcterms:created xsi:type="dcterms:W3CDTF">2022-03-09T03:22:09Z</dcterms:created>
  <dcterms:modified xsi:type="dcterms:W3CDTF">2022-03-09T04:04:50Z</dcterms:modified>
</cp:coreProperties>
</file>